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1" r:id="rId3"/>
    <p:sldId id="262" r:id="rId4"/>
    <p:sldId id="340" r:id="rId5"/>
    <p:sldId id="358" r:id="rId6"/>
    <p:sldId id="258" r:id="rId7"/>
    <p:sldId id="335" r:id="rId8"/>
    <p:sldId id="259" r:id="rId9"/>
    <p:sldId id="263" r:id="rId10"/>
    <p:sldId id="267" r:id="rId11"/>
    <p:sldId id="355" r:id="rId12"/>
    <p:sldId id="269" r:id="rId13"/>
    <p:sldId id="270" r:id="rId14"/>
    <p:sldId id="272" r:id="rId15"/>
    <p:sldId id="275" r:id="rId16"/>
    <p:sldId id="277" r:id="rId17"/>
    <p:sldId id="278" r:id="rId18"/>
    <p:sldId id="349" r:id="rId19"/>
    <p:sldId id="336" r:id="rId20"/>
    <p:sldId id="337" r:id="rId21"/>
    <p:sldId id="359" r:id="rId22"/>
    <p:sldId id="338" r:id="rId23"/>
    <p:sldId id="350" r:id="rId24"/>
    <p:sldId id="342" r:id="rId25"/>
    <p:sldId id="341" r:id="rId26"/>
    <p:sldId id="297" r:id="rId27"/>
    <p:sldId id="345" r:id="rId28"/>
    <p:sldId id="282" r:id="rId29"/>
    <p:sldId id="344" r:id="rId30"/>
    <p:sldId id="346" r:id="rId31"/>
    <p:sldId id="295" r:id="rId32"/>
    <p:sldId id="357" r:id="rId33"/>
    <p:sldId id="298" r:id="rId34"/>
    <p:sldId id="351" r:id="rId35"/>
    <p:sldId id="285" r:id="rId36"/>
    <p:sldId id="361" r:id="rId37"/>
    <p:sldId id="299" r:id="rId38"/>
    <p:sldId id="330" r:id="rId39"/>
    <p:sldId id="288" r:id="rId40"/>
    <p:sldId id="352" r:id="rId41"/>
    <p:sldId id="287" r:id="rId42"/>
    <p:sldId id="347" r:id="rId43"/>
    <p:sldId id="300" r:id="rId44"/>
    <p:sldId id="289" r:id="rId45"/>
    <p:sldId id="360" r:id="rId46"/>
    <p:sldId id="290" r:id="rId47"/>
    <p:sldId id="353" r:id="rId48"/>
    <p:sldId id="339" r:id="rId49"/>
    <p:sldId id="343" r:id="rId50"/>
    <p:sldId id="291" r:id="rId51"/>
    <p:sldId id="354" r:id="rId52"/>
    <p:sldId id="292" r:id="rId53"/>
    <p:sldId id="293" r:id="rId54"/>
    <p:sldId id="362" r:id="rId55"/>
    <p:sldId id="294" r:id="rId56"/>
    <p:sldId id="329" r:id="rId57"/>
    <p:sldId id="356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188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358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9.jpe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orokina_an\Рабочий стол\g5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2751" r="2740" b="1701"/>
          <a:stretch>
            <a:fillRect/>
          </a:stretch>
        </p:blipFill>
        <p:spPr bwMode="auto">
          <a:xfrm>
            <a:off x="647564" y="734591"/>
            <a:ext cx="7848872" cy="6123409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4509120"/>
            <a:ext cx="9144000" cy="1395586"/>
          </a:xfrm>
        </p:spPr>
        <p:txBody>
          <a:bodyPr vert="horz" lIns="91440" tIns="45720" rIns="91440" bIns="45720" rtlCol="0" anchor="ctr">
            <a:noAutofit/>
            <a:scene3d>
              <a:camera prst="isometricOffAxis1Righ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«Я здоровье 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сберегу, сам себе я помогу»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72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Bookman Old Style" pitchFamily="18" charset="0"/>
                <a:cs typeface="Times New Roman" panose="02020603050405020304" pitchFamily="18" charset="0"/>
              </a:rPr>
              <a:t>ФГБОУ ВО БЕЛГОРОДСКИЙ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Bookman Old Style" pitchFamily="18" charset="0"/>
                <a:cs typeface="Times New Roman" panose="02020603050405020304" pitchFamily="18" charset="0"/>
              </a:rPr>
              <a:t>ГАУ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/>
              <a:latin typeface="Bookman Old Style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Bookman Old Style" pitchFamily="18" charset="0"/>
                <a:cs typeface="Times New Roman" panose="02020603050405020304" pitchFamily="18" charset="0"/>
              </a:rPr>
              <a:t>Управление библиотечно-информационных ресурсов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69724" y="6488668"/>
            <a:ext cx="1404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Bookman Old Style" pitchFamily="18" charset="0"/>
                <a:cs typeface="Times New Roman" panose="02020603050405020304" pitchFamily="18" charset="0"/>
              </a:rPr>
              <a:t>2019 год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2010 году девизом были выбраны слова «1000 городов – 1000 жизней»</a:t>
            </a:r>
          </a:p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Во всем мире проводились мероприятия, направленные на то, чтобы в городах были созданы условия для проведения оздоровительных мероприятий на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улицах </a:t>
            </a:r>
            <a:endParaRPr lang="ru-RU" sz="2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3" descr="C:\Users\SergKS\Downloads\13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8298" y="2924944"/>
            <a:ext cx="4078198" cy="35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134"/>
          <a:stretch>
            <a:fillRect/>
          </a:stretch>
        </p:blipFill>
        <p:spPr bwMode="auto">
          <a:xfrm>
            <a:off x="85462" y="2924945"/>
            <a:ext cx="470256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09542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8072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Двигательная активность и здоровье. От лечебной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гимнастики 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до паркура: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научно-популярное/</a:t>
            </a:r>
          </a:p>
          <a:p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М.А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 Еремушкин. - М. : Спорт, 2016. - 184 с. </a:t>
            </a:r>
            <a:endParaRPr lang="ru-RU" sz="2400" b="1" dirty="0" smtClean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ISBN 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978-5-9907239-7-9 - Режим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доступа: http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://znanium.com/catalog/product/913162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3086321"/>
            <a:ext cx="57961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Автор с разных точек зрения рассматривает построение свободного движения, не ограниченного какими-либо внешними обстоятельствами и внутренними рамками условностей. Приводятся примеры базовых комплексов лечебной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гимнастики</a:t>
            </a:r>
            <a:endParaRPr lang="ru-RU" sz="24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4624"/>
            <a:ext cx="971600" cy="982219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1403648" y="116632"/>
            <a:ext cx="7524328" cy="7647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находится в 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электронно-библиотечной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системе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«Знаниум»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3316" name="Picture 4" descr="https://im0-tub-ru.yandex.net/i?id=5923a8878d2ca74187a1319f0c685fd0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967339"/>
            <a:ext cx="2520280" cy="3756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48040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2011 году темой, обсуждаемой на мероприятиях Дня, стала резистентность к антимикробным препаратам.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Медицина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обеспокоена тем, что резистентность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бактериальных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агентов инфекционных заболеваний к антибиотикам становится одной из основных причин, ограничивающих эффективность антибактериальной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терапии</a:t>
            </a:r>
            <a:endParaRPr lang="ru-RU" dirty="0"/>
          </a:p>
        </p:txBody>
      </p:sp>
      <p:pic>
        <p:nvPicPr>
          <p:cNvPr id="56324" name="Picture 4" descr="https://im0-tub-ru.yandex.net/i?id=040febda2ae35d55b482cfacabc9612f-l&amp;n=13"/>
          <p:cNvPicPr>
            <a:picLocks noChangeAspect="1" noChangeArrowheads="1"/>
          </p:cNvPicPr>
          <p:nvPr/>
        </p:nvPicPr>
        <p:blipFill>
          <a:blip r:embed="rId2" cstate="print"/>
          <a:srcRect b="11446"/>
          <a:stretch>
            <a:fillRect/>
          </a:stretch>
        </p:blipFill>
        <p:spPr bwMode="auto">
          <a:xfrm>
            <a:off x="2087724" y="4005064"/>
            <a:ext cx="4968552" cy="2644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353749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2012 году темой Всемирного дня здоровья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было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– «Старение и здоровье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»,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а лозунг этого дня –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«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Хорошее здоровье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прибавляет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жизни к годам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»</a:t>
            </a:r>
            <a:endParaRPr lang="ru-RU" sz="2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5298" name="Picture 2" descr="https://im0-tub-ru.yandex.net/i?id=c34fdbc13ff6499d254799f2df677a25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67395"/>
            <a:ext cx="4248472" cy="2685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5300" name="AutoShape 4" descr="https://02m3bl71rr-flywheel.netdna-ssl.com/wp-content/uploads/2016/01/fibromyalgia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5302" name="AutoShape 6" descr="https://02m3bl71rr-flywheel.netdna-ssl.com/wp-content/uploads/2016/01/fibromyalgia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5304" name="Picture 8" descr="https://im0-tub-ru.yandex.net/i?id=093baec385344667a2ccb1a61c748490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789040"/>
            <a:ext cx="4248472" cy="2805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33397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2013 году темой Всемирного дня здоровья была выбрана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гипертония.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Гипертония,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повышает риск развития инфаркта, инсульта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может также приводить к слепоте,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аритмии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 сердечной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недостаточности</a:t>
            </a:r>
            <a:endParaRPr lang="ru-RU" sz="2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3250" name="Picture 2" descr="https://im0-tub-ru.yandex.net/i?id=f1258f6dbaade4dc9c8de96acdc6059c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415" y="2694518"/>
            <a:ext cx="6699171" cy="397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607387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2014 году Всемирный день здоровья был посвящен трансмиссивным болезням.</a:t>
            </a:r>
          </a:p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Трансмиссивными называются заразные заболевания, переносчиками которых  являются кровососущие насекомые и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клещи</a:t>
            </a:r>
            <a:endParaRPr lang="ru-RU" sz="2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0178" name="Picture 2" descr="https://im0-tub-ru.yandex.net/i?id=9e091ca32273206c52ae58e200a462d1-sr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567" y="2708920"/>
            <a:ext cx="5852867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219265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Что касается 2015 года, то тематикой Всемирного дня здоровья стала безопасность продуктов питания, которые каждый год забирают жизни </a:t>
            </a:r>
            <a:endParaRPr lang="ru-RU" sz="2800" b="1" dirty="0" smtClean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почти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двух миллионов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человек</a:t>
            </a:r>
            <a:endParaRPr lang="ru-RU" sz="2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2" descr="C:\Users\SergKS\Downloads\анимация\2398255480.jpg"/>
          <p:cNvPicPr>
            <a:picLocks noChangeAspect="1" noChangeArrowheads="1"/>
          </p:cNvPicPr>
          <p:nvPr/>
        </p:nvPicPr>
        <p:blipFill rotWithShape="1">
          <a:blip r:embed="rId2" cstate="print"/>
          <a:srcRect b="3640"/>
          <a:stretch/>
        </p:blipFill>
        <p:spPr bwMode="auto">
          <a:xfrm>
            <a:off x="1855452" y="2359549"/>
            <a:ext cx="5433096" cy="4237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470570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Всемирный день здоровья в 2016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году был посвящен диабету.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 По данным ВОЗ, в 2012 году от диабета погибло 1,5 миллиона людей, если эпидемия продолжится такими темпами, то к 2030 году сахарный диабет станет седьмой ведущей причиной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смерти</a:t>
            </a:r>
            <a:endParaRPr lang="ru-RU" sz="2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2" descr="C:\Users\SergKS\Downloads\diabet--810x4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7829" y="2780928"/>
            <a:ext cx="5508343" cy="3883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554920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4624"/>
            <a:ext cx="1044386" cy="1055801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статья находится в электронно-библиотечной системе «Знаниум»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98072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Емельянов А.О. Всемирный 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день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диабета </a:t>
            </a:r>
            <a:r>
              <a:rPr lang="en-US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[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Электронный ресурс</a:t>
            </a:r>
            <a:r>
              <a:rPr lang="en-US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] /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А.О. Емельянов // Сахарный диабет. – Электрон. 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д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ан. - 2009. - 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№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4. – С. 124. -</a:t>
            </a:r>
            <a:endParaRPr lang="ru-RU" sz="22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124" name="Picture 4" descr="https://im0-tub-ru.yandex.net/i?id=8f2667274cc8ec594f16d944e96a92cb-sr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19720"/>
            <a:ext cx="2718556" cy="3819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496" y="3181032"/>
            <a:ext cx="60486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На Генеральной Ассамблее ООН была принята резолюция, признающая сахарный диабет – серьёзным хроническим заболеванием, требующим дорогостоящего лечения, и призывающая страны привлечь внимание всего общества с целью профилактики данной патологии  </a:t>
            </a:r>
            <a:endParaRPr lang="ru-RU" sz="24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060848"/>
            <a:ext cx="9144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Режим доступа: http://znanium.com/catalog/product/496857</a:t>
            </a:r>
            <a:endParaRPr lang="ru-RU" sz="2300" dirty="0"/>
          </a:p>
        </p:txBody>
      </p:sp>
    </p:spTree>
    <p:extLst>
      <p:ext uri="{BB962C8B-B14F-4D97-AF65-F5344CB8AC3E}">
        <p14:creationId xmlns="" xmlns:p14="http://schemas.microsoft.com/office/powerpoint/2010/main" val="3016974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463"/>
          <a:stretch/>
        </p:blipFill>
        <p:spPr bwMode="auto">
          <a:xfrm>
            <a:off x="4355976" y="3861048"/>
            <a:ext cx="4608512" cy="2885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43547"/>
            <a:ext cx="4464496" cy="2845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2017 году темой кампании по проведению Всемирного дня здоровья была выбрана «Депрессия: давай поговорим». От неё страдают люди всех возрастов, всех категорий населения и во всех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странах</a:t>
            </a:r>
            <a:endParaRPr lang="ru-RU" sz="2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36712"/>
            <a:ext cx="91440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4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«</a:t>
            </a:r>
            <a:r>
              <a:rPr lang="ru-RU" sz="4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Единственная красота, которую я знаю, </a:t>
            </a:r>
            <a:endParaRPr lang="ru-RU" sz="4800" b="1" dirty="0" smtClean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4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это </a:t>
            </a:r>
            <a:r>
              <a:rPr lang="ru-RU" sz="4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здоровье» </a:t>
            </a:r>
            <a:br>
              <a:rPr lang="ru-RU" sz="4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endParaRPr lang="ru-RU" sz="4800" b="1" dirty="0" smtClean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4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r"/>
            <a:r>
              <a:rPr lang="ru-RU" sz="4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Генрих </a:t>
            </a:r>
            <a:r>
              <a:rPr lang="ru-RU" sz="4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Гейне</a:t>
            </a:r>
          </a:p>
        </p:txBody>
      </p:sp>
    </p:spTree>
    <p:extLst>
      <p:ext uri="{BB962C8B-B14F-4D97-AF65-F5344CB8AC3E}">
        <p14:creationId xmlns="" xmlns:p14="http://schemas.microsoft.com/office/powerpoint/2010/main" val="148455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2" descr="&amp;Vcy;&amp;scy;&amp;iecy;&amp;mcy;&amp;icy;&amp;rcy;&amp;ncy;&amp;ycy;&amp;jcy; &amp;dcy;&amp;iecy;&amp;ncy;&amp;softcy; &amp;zcy;&amp;dcy;&amp;ocy;&amp;rcy;&amp;ocy;&amp;vcy;&amp;softcy;&amp;yacy; &amp;vcy; 2018 &amp;gcy;&amp;ocy;&amp;dcy;&amp;ucy;. &amp;Kcy;&amp;acy;&amp;kcy;&amp;ocy;&amp;gcy;&amp;ocy; &amp;chcy;&amp;icy;&amp;scy;&amp;lcy;&amp;acy;"/>
          <p:cNvSpPr>
            <a:spLocks noChangeAspect="1" noChangeArrowheads="1"/>
          </p:cNvSpPr>
          <p:nvPr/>
        </p:nvSpPr>
        <p:spPr bwMode="auto">
          <a:xfrm>
            <a:off x="155575" y="-3657600"/>
            <a:ext cx="7620000" cy="7620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7828" name="AutoShape 4" descr="&amp;Vcy;&amp;scy;&amp;iecy;&amp;mcy;&amp;icy;&amp;rcy;&amp;ncy;&amp;ycy;&amp;jcy; &amp;dcy;&amp;iecy;&amp;ncy;&amp;softcy; &amp;zcy;&amp;dcy;&amp;ocy;&amp;rcy;&amp;ocy;&amp;vcy;&amp;softcy;&amp;yacy; &amp;vcy; 2018 &amp;gcy;&amp;ocy;&amp;dcy;&amp;ucy;. &amp;Kcy;&amp;acy;&amp;kcy;&amp;ocy;&amp;gcy;&amp;ocy; &amp;chcy;&amp;icy;&amp;scy;&amp;lcy;&amp;acy;"/>
          <p:cNvSpPr>
            <a:spLocks noChangeAspect="1" noChangeArrowheads="1"/>
          </p:cNvSpPr>
          <p:nvPr/>
        </p:nvSpPr>
        <p:spPr bwMode="auto">
          <a:xfrm>
            <a:off x="155575" y="-3657600"/>
            <a:ext cx="7620000" cy="7620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 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53"/>
          <a:stretch>
            <a:fillRect/>
          </a:stretch>
        </p:blipFill>
        <p:spPr bwMode="auto">
          <a:xfrm>
            <a:off x="4644008" y="3212976"/>
            <a:ext cx="4392488" cy="319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784"/>
          <a:stretch>
            <a:fillRect/>
          </a:stretch>
        </p:blipFill>
        <p:spPr bwMode="auto">
          <a:xfrm>
            <a:off x="107504" y="3212976"/>
            <a:ext cx="4464496" cy="3204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489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Лозунг Дня 2018 года — «Здоровье для всех», который является руководящим принципом работы ВОЗ и придает импульс кампании, проводимой в настоящее время на уровне всей организации в поддержку стран в их движении к обеспечению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всеобщего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охвата услугами здравоохранения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4624"/>
            <a:ext cx="1044386" cy="1055801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1296144" y="171400"/>
            <a:ext cx="7524328" cy="7647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980728"/>
            <a:ext cx="9144000" cy="177281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Р12</a:t>
            </a:r>
          </a:p>
          <a:p>
            <a:pPr lvl="0">
              <a:spcBef>
                <a:spcPct val="0"/>
              </a:spcBef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Д79</a:t>
            </a:r>
          </a:p>
          <a:p>
            <a: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Дубровский В.И. </a:t>
            </a:r>
            <a:r>
              <a:rPr lang="ru-RU" sz="2400" b="1" dirty="0" err="1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Валеология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 Здоровый образ жизни: учебник / В.И. Дубровский. –</a:t>
            </a:r>
          </a:p>
          <a:p>
            <a: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М.: Флинта. RETORIKA-A, </a:t>
            </a:r>
          </a:p>
          <a:p>
            <a: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1999. - 560 с.</a:t>
            </a:r>
            <a:endParaRPr lang="ru-RU" sz="24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2" descr="C:\Users\trufanova_in\Desktop\скан Труфанова\1 - 0004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4" t="737" r="22845" b="18668"/>
          <a:stretch/>
        </p:blipFill>
        <p:spPr bwMode="auto">
          <a:xfrm>
            <a:off x="5868144" y="2492896"/>
            <a:ext cx="3097103" cy="4203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3"/>
          <p:cNvSpPr txBox="1">
            <a:spLocks/>
          </p:cNvSpPr>
          <p:nvPr/>
        </p:nvSpPr>
        <p:spPr>
          <a:xfrm>
            <a:off x="0" y="3573016"/>
            <a:ext cx="5868144" cy="24482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Автор рассматривает основные вопросы </a:t>
            </a:r>
            <a:r>
              <a:rPr lang="ru-RU" sz="2400" b="1" dirty="0" err="1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валеологии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: причины возникновения заболеваний, патологических симптомов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 методы профилактики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не медикаментозными средствами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516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Всемирный день здоровья в 2019 году посвящен теме «Всеобщий охват услугами здравоохранения». Ключом к достижению этой цели является обеспечение для всех людей возможности получать помощь, в которой они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нуждаются,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 непосредственно там, где они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проживают</a:t>
            </a:r>
            <a:endParaRPr lang="ru-RU" sz="2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2"/>
            <a:ext cx="4520489" cy="3243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689" y="3356992"/>
            <a:ext cx="4319807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742" y="44624"/>
            <a:ext cx="1044386" cy="1055801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находится в 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электронно-библиотечной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системе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«Знаниум»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99143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Общественное здоровье и здравоохранение. Ч.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1 / И.А. Наумов, Е.М. Тищенко, В.А. Лискович. - 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Мн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.: Вышэйшая 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школа, 2013. - 335 с.: </a:t>
            </a:r>
            <a:endParaRPr lang="ru-RU" sz="2400" b="1" dirty="0" smtClean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ISBN 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978-985-06-2298-3 - Режим доступа: http://znanium.com/catalog/product/509079</a:t>
            </a:r>
          </a:p>
        </p:txBody>
      </p:sp>
      <p:pic>
        <p:nvPicPr>
          <p:cNvPr id="6146" name="Picture 2" descr="http://znanium.com/images/0509/5090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923540"/>
            <a:ext cx="2623098" cy="3822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3181032"/>
            <a:ext cx="59885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На современном научном уровне изложен базовый объем знаний, представлены законодательные основы здравоохранения и оказания медицинской помощи, обоснована необходимость и целесообразность мероприятий, обеспечивающих здоровый образ жизни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населения </a:t>
            </a:r>
            <a:endParaRPr lang="ru-RU" sz="24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5642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1556792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cap="all" dirty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Составляющие </a:t>
            </a:r>
            <a:endParaRPr lang="ru-RU" sz="6000" b="1" cap="all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6000" b="1" cap="all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элементы </a:t>
            </a:r>
          </a:p>
          <a:p>
            <a:pPr algn="ctr"/>
            <a:r>
              <a:rPr lang="ru-RU" sz="6000" b="1" cap="all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здорового </a:t>
            </a:r>
            <a:r>
              <a:rPr lang="ru-RU" sz="6000" b="1" cap="all" dirty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образа </a:t>
            </a:r>
            <a:endParaRPr lang="ru-RU" sz="6000" b="1" cap="all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6000" b="1" cap="all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жизни</a:t>
            </a:r>
            <a:endParaRPr lang="ru-RU" sz="6000" b="1" cap="all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0130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50" y="404664"/>
            <a:ext cx="9144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«Здоровье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– это ценность и богатство,</a:t>
            </a:r>
          </a:p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Здоровьем людям надо дорожить!</a:t>
            </a:r>
          </a:p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Есть правильно и спортом заниматься,</a:t>
            </a:r>
          </a:p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закаляться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, и с зарядкою дружить.</a:t>
            </a:r>
          </a:p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Чтобы любая хворь не подступила,</a:t>
            </a:r>
          </a:p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Чтоб билось ровно сердце, как мотор,</a:t>
            </a:r>
          </a:p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Не нужно ни курить, ни пить, ни злиться,</a:t>
            </a:r>
          </a:p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Улыбкой победить любой укор.</a:t>
            </a:r>
          </a:p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Здоровый образ жизни – это сила!</a:t>
            </a:r>
          </a:p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Ведь без здоровья в жизни никуда.</a:t>
            </a:r>
          </a:p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Давайте вместе будем сильны и красивы</a:t>
            </a:r>
          </a:p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Тогда года нам будут не беда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!»</a:t>
            </a:r>
            <a:endParaRPr lang="ru-RU" sz="2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2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Одинцова Лена</a:t>
            </a:r>
          </a:p>
        </p:txBody>
      </p:sp>
    </p:spTree>
    <p:extLst>
      <p:ext uri="{BB962C8B-B14F-4D97-AF65-F5344CB8AC3E}">
        <p14:creationId xmlns="" xmlns:p14="http://schemas.microsoft.com/office/powerpoint/2010/main" val="2706879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3265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ЗДОРОВЫЙ ОБРАЗ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ЖИЗНИ —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образ жизни отдельного человека с целью профилактики болезней и укрепления здоровья</a:t>
            </a:r>
          </a:p>
        </p:txBody>
      </p:sp>
      <p:sp>
        <p:nvSpPr>
          <p:cNvPr id="44034" name="AutoShape 2" descr="&amp;Dcy;&amp;iecy;&amp;ncy;&amp;softcy; &amp;zcy;&amp;dcy;&amp;ocy;&amp;rcy;&amp;ocy;&amp;vcy;&amp;softcy;&amp;yacy; &amp;vcy; 2019 &amp;gcy;&amp;ocy;&amp;dcy;&amp;ucy;"/>
          <p:cNvSpPr>
            <a:spLocks noChangeAspect="1" noChangeArrowheads="1"/>
          </p:cNvSpPr>
          <p:nvPr/>
        </p:nvSpPr>
        <p:spPr bwMode="auto">
          <a:xfrm>
            <a:off x="155575" y="-2117725"/>
            <a:ext cx="6629400" cy="4419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4036" name="AutoShape 4" descr="&amp;Dcy;&amp;iecy;&amp;ncy;&amp;softcy; &amp;zcy;&amp;dcy;&amp;ocy;&amp;rcy;&amp;ocy;&amp;vcy;&amp;softcy;&amp;yacy; &amp;vcy; 2019 &amp;gcy;&amp;ocy;&amp;dcy;&amp;ucy;"/>
          <p:cNvSpPr>
            <a:spLocks noChangeAspect="1" noChangeArrowheads="1"/>
          </p:cNvSpPr>
          <p:nvPr/>
        </p:nvSpPr>
        <p:spPr bwMode="auto">
          <a:xfrm>
            <a:off x="155575" y="-2117725"/>
            <a:ext cx="6629400" cy="4419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25904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4624"/>
            <a:ext cx="1044386" cy="1055801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980728"/>
            <a:ext cx="914861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Р12</a:t>
            </a:r>
          </a:p>
          <a:p>
            <a:r>
              <a:rPr lang="ru-RU" sz="22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Б18</a:t>
            </a:r>
            <a:endParaRPr lang="ru-RU" sz="22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Байер К. Здоровый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образ жизни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: пер. с англ. / </a:t>
            </a:r>
            <a:endParaRPr lang="ru-RU" sz="2400" b="1" dirty="0" smtClean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К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Байер, Л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 Шейнберг. - М.: Мир, 1997. - 368 с. </a:t>
            </a:r>
          </a:p>
        </p:txBody>
      </p:sp>
      <p:pic>
        <p:nvPicPr>
          <p:cNvPr id="8" name="Picture 2" descr="C:\Users\trufanova_in\Desktop\скан Труфанова\1 - 0006.tif"/>
          <p:cNvPicPr>
            <a:picLocks noGrp="1"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39" b="1878"/>
          <a:stretch/>
        </p:blipFill>
        <p:spPr bwMode="auto">
          <a:xfrm>
            <a:off x="6156176" y="2492896"/>
            <a:ext cx="2880320" cy="4200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2708920"/>
            <a:ext cx="58326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Авторы рассматривают основные человеческие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проблемы – беременность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, роды, болезни, психическое здоровье, правильное питание – и показывают пути их рационального решения. </a:t>
            </a:r>
            <a:endParaRPr lang="ru-RU" sz="2400" b="1" dirty="0" smtClean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Особое 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внимание уделено </a:t>
            </a:r>
            <a:endParaRPr lang="ru-RU" sz="2400" b="1" dirty="0" smtClean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вопросам 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алкоголизма, </a:t>
            </a:r>
            <a:endParaRPr lang="ru-RU" sz="2400" b="1" dirty="0" smtClean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курения 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 наркомании </a:t>
            </a:r>
          </a:p>
        </p:txBody>
      </p:sp>
    </p:spTree>
    <p:extLst>
      <p:ext uri="{BB962C8B-B14F-4D97-AF65-F5344CB8AC3E}">
        <p14:creationId xmlns="" xmlns:p14="http://schemas.microsoft.com/office/powerpoint/2010/main" val="1547002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45645" y="476672"/>
            <a:ext cx="583486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ОСНОВА ЗДОРОВЬЯ – ЧЕЛОВЕЧЕСКОЕ СОЗНАНИЕ.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Именно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оно должно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быть по-настоящему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здоровым. </a:t>
            </a:r>
          </a:p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Тогда и тело гармонично «отзовется» на этот импульс и не будет болеть. </a:t>
            </a:r>
          </a:p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Мыслить категориями здоровья – вот основа, которая позволит всем и каждому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уверенно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жить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до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ста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лет</a:t>
            </a:r>
            <a:endParaRPr lang="ru-RU" sz="2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2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27483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ru-RU" sz="1600" dirty="0"/>
              <a:t> </a:t>
            </a:r>
            <a:endParaRPr lang="ru-RU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98903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4664"/>
            <a:ext cx="558011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Здоровье человека – это состояние полного физического, духовного и социального благополучия, а не только отсутствие болезней и физических недостатков. Когда человек здоров и поддерживает себя в хорошей форме, то выглядит прекрасно, уверен в себе, энергичен, полон сил и счастлив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589" t="2277" r="8536" b="1905"/>
          <a:stretch/>
        </p:blipFill>
        <p:spPr bwMode="auto">
          <a:xfrm>
            <a:off x="5508104" y="712529"/>
            <a:ext cx="3528392" cy="5239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21056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Здоровье – это самое ценное, что у нас есть. И с этим ничто не может сравниться: </a:t>
            </a:r>
            <a:endParaRPr lang="ru-RU" sz="2800" b="1" dirty="0" smtClean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ни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богатство, ни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положение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обществе,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ни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слава.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Человек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обязан беречь свое здоровье смолоду, ведь именно здоровый человек формирует сильную нацию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57" y="3140968"/>
            <a:ext cx="7405886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9712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742" y="70475"/>
            <a:ext cx="1044386" cy="1055801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находится в 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электронно-библиотечной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системе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«Знаниум»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7104" y="980728"/>
            <a:ext cx="91611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Здоровый образ жизни: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учебное 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пособие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/ В.А. Пискунов, М.П. Максиняева, Л.П. Тупицына. - 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М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.: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МПГУ, 2012. - 86 с.: ISBN 978-5-7042-2355-9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- 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Р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ежим доступа:</a:t>
            </a:r>
          </a:p>
          <a:p>
            <a:r>
              <a:rPr lang="en-US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h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ttp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://znanium.com/catalog/product/757954</a:t>
            </a:r>
          </a:p>
        </p:txBody>
      </p:sp>
      <p:pic>
        <p:nvPicPr>
          <p:cNvPr id="2052" name="Picture 4" descr="https://shop.kp.ru/catalog/media/kplitres/2/8/5a0ee8c8eeb28_4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149" y="2912898"/>
            <a:ext cx="2672331" cy="3817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944864"/>
            <a:ext cx="62281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Авторским коллективом рассмотрены основополагающие вопросы жизнедеятельности человека: образ жизни, психическое и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физическое 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здоровье, взаимоотношения с окружающими. Особое внимание уделено вопросам профилактики наркомании, токсикомании, курения и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алкоголизма </a:t>
            </a:r>
            <a:endParaRPr lang="ru-RU" sz="24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9850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2853" y="18055"/>
            <a:ext cx="617829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800" b="1" cap="all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Формирование ЗОЖ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647978"/>
            <a:ext cx="9144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Формирование образа жизни, способствующего укреплению здоровья человека, осуществляется на трёх уровнях</a:t>
            </a:r>
            <a:r>
              <a:rPr lang="ru-RU" alt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:</a:t>
            </a:r>
            <a:endParaRPr lang="ru-RU" altLang="ru-RU" sz="800" b="1" dirty="0" smtClean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endParaRPr lang="ru-RU" altLang="ru-RU" sz="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alt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социальном</a:t>
            </a:r>
            <a:r>
              <a:rPr lang="ru-RU" alt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: пропаганда через СМИ, информационно-просветительская работа</a:t>
            </a:r>
            <a:r>
              <a:rPr lang="ru-RU" alt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;</a:t>
            </a:r>
          </a:p>
          <a:p>
            <a:pPr marL="457200" indent="-457200" algn="ctr"/>
            <a:endParaRPr lang="ru-RU" altLang="ru-RU" sz="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68960"/>
            <a:ext cx="6336704" cy="3561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19064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2853" y="18055"/>
            <a:ext cx="617829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800" b="1" cap="all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Формирование ЗОЖ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620688"/>
            <a:ext cx="91440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endParaRPr lang="ru-RU" altLang="ru-RU" sz="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alt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инфраструктурном</a:t>
            </a:r>
            <a:r>
              <a:rPr lang="ru-RU" alt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: конкретные условия в основных сферах </a:t>
            </a:r>
            <a:r>
              <a:rPr lang="ru-RU" alt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жизнедеятельности, </a:t>
            </a:r>
            <a:r>
              <a:rPr lang="ru-RU" alt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профилактические учреждения, экологический контроль; </a:t>
            </a:r>
          </a:p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alt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личностном</a:t>
            </a:r>
            <a:r>
              <a:rPr lang="ru-RU" alt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: система ценностных ориентаций человека, </a:t>
            </a:r>
            <a:endParaRPr lang="ru-RU" altLang="ru-RU" sz="2800" b="1" dirty="0" smtClean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marL="457200" indent="-457200" algn="ctr"/>
            <a:r>
              <a:rPr lang="ru-RU" alt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стандартизация </a:t>
            </a:r>
            <a:r>
              <a:rPr lang="ru-RU" alt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бытового </a:t>
            </a:r>
            <a:r>
              <a:rPr lang="ru-RU" alt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уклада</a:t>
            </a:r>
            <a:endParaRPr lang="ru-RU" altLang="ru-RU" sz="2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146" name="AutoShape 2" descr="https://md.lifestyle.expert/uploads/20180504/2018050417053847_v6CRstGzRve6Oj0xPaySpIO99RY3fmX2ivu8rN0D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5022" t="27890" r="30669" b="22438"/>
          <a:stretch>
            <a:fillRect/>
          </a:stretch>
        </p:blipFill>
        <p:spPr bwMode="auto">
          <a:xfrm>
            <a:off x="1691680" y="3861048"/>
            <a:ext cx="5760640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2286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800" b="1" cap="all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Факторы, </a:t>
            </a:r>
            <a:endParaRPr lang="ru-RU" sz="3800" b="1" cap="all" dirty="0" smtClean="0">
              <a:ln w="12700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3800" b="1" cap="all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формирующие </a:t>
            </a:r>
            <a:r>
              <a:rPr lang="ru-RU" sz="3800" b="1" cap="all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здоровье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69" y="1340768"/>
            <a:ext cx="5540862" cy="5373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943848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3671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Р35</a:t>
            </a:r>
          </a:p>
          <a:p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Е91</a:t>
            </a:r>
            <a:endParaRPr lang="ru-RU" sz="24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Ефимова-Яраева В.П. Азбука вашего здоровья: путеводитель по методикам естественного оздоровления / В.П. Ефимова-Яраева. - 3-е изд., испр. и доп. - Петрозаводск: Карелия, 1996. - 302 с. </a:t>
            </a:r>
          </a:p>
        </p:txBody>
      </p:sp>
      <p:pic>
        <p:nvPicPr>
          <p:cNvPr id="3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4624"/>
            <a:ext cx="936104" cy="946335"/>
          </a:xfrm>
          <a:prstGeom prst="rect">
            <a:avLst/>
          </a:prstGeom>
          <a:noFill/>
        </p:spPr>
      </p:pic>
      <p:sp>
        <p:nvSpPr>
          <p:cNvPr id="4" name="Горизонтальный свиток 3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2" descr="C:\Users\trufanova_in\Desktop\скан Труфанова\1 - 0001.tif"/>
          <p:cNvPicPr>
            <a:picLocks noGrp="1"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t="804" r="39794" b="31598"/>
          <a:stretch/>
        </p:blipFill>
        <p:spPr bwMode="auto">
          <a:xfrm>
            <a:off x="6228184" y="3140968"/>
            <a:ext cx="2539846" cy="357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2" y="3334340"/>
            <a:ext cx="51125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сборнике приводятся сотни полезных советов и эффективных методик </a:t>
            </a:r>
            <a:endParaRPr lang="ru-RU" sz="2400" b="1" dirty="0" smtClean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без лекарственного 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оздоровления организма, разработанных известными отечественными и зарубежными натуропатами </a:t>
            </a:r>
          </a:p>
        </p:txBody>
      </p:sp>
    </p:spTree>
    <p:extLst>
      <p:ext uri="{BB962C8B-B14F-4D97-AF65-F5344CB8AC3E}">
        <p14:creationId xmlns="" xmlns:p14="http://schemas.microsoft.com/office/powerpoint/2010/main" val="32333018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536149" y="2643182"/>
            <a:ext cx="2071702" cy="171451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ЗОЖ</a:t>
            </a:r>
            <a:endParaRPr lang="ru-RU" sz="3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6012160" y="1381322"/>
            <a:ext cx="2643206" cy="1255590"/>
          </a:xfrm>
          <a:prstGeom prst="wedgeRoundRectCallout">
            <a:avLst>
              <a:gd name="adj1" fmla="val -69401"/>
              <a:gd name="adj2" fmla="val 9023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Отказ от вредных привычек</a:t>
            </a:r>
          </a:p>
          <a:p>
            <a:pPr algn="ctr"/>
            <a:endParaRPr lang="ru-RU" sz="24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1600002" y="677108"/>
            <a:ext cx="4141566" cy="1229464"/>
          </a:xfrm>
          <a:prstGeom prst="wedgeRoundRectCallout">
            <a:avLst>
              <a:gd name="adj1" fmla="val 27884"/>
              <a:gd name="adj2" fmla="val 10994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Физическая культура, движение, закаливание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6084168" y="3714752"/>
            <a:ext cx="2892860" cy="1285884"/>
          </a:xfrm>
          <a:prstGeom prst="wedgeRoundRectCallout">
            <a:avLst>
              <a:gd name="adj1" fmla="val -74042"/>
              <a:gd name="adj2" fmla="val -2780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Экологическое сознание и поведение</a:t>
            </a: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3347864" y="5240880"/>
            <a:ext cx="3214710" cy="1500488"/>
          </a:xfrm>
          <a:prstGeom prst="wedgeRoundRectCallout">
            <a:avLst>
              <a:gd name="adj1" fmla="val 4739"/>
              <a:gd name="adj2" fmla="val -1174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Личная гигиена, эстетика труда и отдыха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68165" y="2117777"/>
            <a:ext cx="3103458" cy="1643074"/>
          </a:xfrm>
          <a:prstGeom prst="wedgeRoundRectCallout">
            <a:avLst>
              <a:gd name="adj1" fmla="val 62676"/>
              <a:gd name="adj2" fmla="val 236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Положительные эмоции, нравственная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регуляция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171956" y="4061733"/>
            <a:ext cx="3103900" cy="1239475"/>
          </a:xfrm>
          <a:prstGeom prst="wedgeRoundRectCallout">
            <a:avLst>
              <a:gd name="adj1" fmla="val 68820"/>
              <a:gd name="adj2" fmla="val -4589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Рациональное питание</a:t>
            </a:r>
          </a:p>
          <a:p>
            <a:pPr algn="ctr"/>
            <a:endParaRPr lang="ru-RU" sz="24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24054" y="0"/>
            <a:ext cx="489589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800" b="1" cap="all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ЭЛЕМЕНТЫ ЗОЖ </a:t>
            </a:r>
          </a:p>
        </p:txBody>
      </p:sp>
    </p:spTree>
    <p:extLst>
      <p:ext uri="{BB962C8B-B14F-4D97-AF65-F5344CB8AC3E}">
        <p14:creationId xmlns="" xmlns:p14="http://schemas.microsoft.com/office/powerpoint/2010/main" val="37011437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254" y="44624"/>
            <a:ext cx="1044386" cy="1055801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статья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124744"/>
            <a:ext cx="9396536" cy="129614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Преображенский В. Плывёшь – здоровее живёшь / </a:t>
            </a:r>
          </a:p>
          <a:p>
            <a: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В. Преображенский // Физкультура и спорт. – 2011. - № 6. – С. 27</a:t>
            </a:r>
            <a:endParaRPr lang="ru-RU" sz="24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72008" y="2825552"/>
            <a:ext cx="5796136" cy="3411760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этой статье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Владимир Преображенский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рассказывает о пользе плавания. Автор отмечает, что плавание закаляет и повышает обмен веществ, а стало быть способствует развитию и росту детей и подростков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67" r="3247"/>
          <a:stretch>
            <a:fillRect/>
          </a:stretch>
        </p:blipFill>
        <p:spPr bwMode="auto">
          <a:xfrm>
            <a:off x="5868144" y="2060848"/>
            <a:ext cx="3096344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141" b="4488"/>
          <a:stretch>
            <a:fillRect/>
          </a:stretch>
        </p:blipFill>
        <p:spPr bwMode="auto">
          <a:xfrm>
            <a:off x="5796136" y="2981309"/>
            <a:ext cx="3024336" cy="3832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924944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ВОСПИТАНИЕ С РАННЕГО ДЕТСТВА ЗДОРОВЫХ ПРИВЫЧЕК И НАВЫКОВ</a:t>
            </a:r>
            <a:endParaRPr lang="ru-RU" sz="2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3744417" cy="2547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596" y="188640"/>
            <a:ext cx="3832413" cy="2547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00374"/>
            <a:ext cx="3744416" cy="2568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7" y="4100374"/>
            <a:ext cx="3832413" cy="2568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081098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91440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Рациональный режим труда и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отдыха:</a:t>
            </a:r>
          </a:p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ри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правильном и строго соблюдаемом режиме вырабатывается четкий ритм функционирования организма, что создает оптимальные условия для работы и отдыха, и, тем самым, способствует </a:t>
            </a:r>
            <a:endParaRPr lang="ru-RU" sz="2800" b="1" dirty="0" smtClean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укреплению здоровья</a:t>
            </a:r>
          </a:p>
          <a:p>
            <a:pPr algn="ctr">
              <a:spcBef>
                <a:spcPct val="50000"/>
              </a:spcBef>
            </a:pP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endParaRPr lang="ru-RU" sz="2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8" descr="mill97"/>
          <p:cNvPicPr>
            <a:picLocks noChangeAspect="1" noChangeArrowheads="1"/>
          </p:cNvPicPr>
          <p:nvPr/>
        </p:nvPicPr>
        <p:blipFill>
          <a:blip r:embed="rId2" cstate="print"/>
          <a:srcRect l="12282" t="-52" r="-156" b="3162"/>
          <a:stretch>
            <a:fillRect/>
          </a:stretch>
        </p:blipFill>
        <p:spPr bwMode="auto">
          <a:xfrm>
            <a:off x="139668" y="3284985"/>
            <a:ext cx="4216308" cy="3438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0" descr="8_2224_1"/>
          <p:cNvPicPr>
            <a:picLocks noChangeAspect="1" noChangeArrowheads="1"/>
          </p:cNvPicPr>
          <p:nvPr/>
        </p:nvPicPr>
        <p:blipFill rotWithShape="1">
          <a:blip r:embed="rId3" cstate="print"/>
          <a:srcRect l="3308" r="3893" b="3769"/>
          <a:stretch/>
        </p:blipFill>
        <p:spPr bwMode="auto">
          <a:xfrm>
            <a:off x="4427984" y="3284984"/>
            <a:ext cx="4608512" cy="3411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933091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16974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ru-RU" alt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Д</a:t>
            </a:r>
            <a:r>
              <a:rPr lang="ru-RU" alt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вижение</a:t>
            </a:r>
            <a:r>
              <a:rPr lang="ru-RU" alt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: физически активная жизнь, включая специальные физические упражнения с учётом возрастных и физиологических </a:t>
            </a:r>
            <a:r>
              <a:rPr lang="ru-RU" alt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особенностей </a:t>
            </a:r>
            <a:endParaRPr lang="ru-RU" sz="2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Picture 7" descr="Healthy-Lifestyle"/>
          <p:cNvPicPr>
            <a:picLocks noChangeAspect="1" noChangeArrowheads="1"/>
          </p:cNvPicPr>
          <p:nvPr/>
        </p:nvPicPr>
        <p:blipFill>
          <a:blip r:embed="rId2" cstate="print"/>
          <a:srcRect l="14932" r="7511"/>
          <a:stretch>
            <a:fillRect/>
          </a:stretch>
        </p:blipFill>
        <p:spPr bwMode="auto">
          <a:xfrm>
            <a:off x="179512" y="2420888"/>
            <a:ext cx="4464496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orig_364_1297539288rArYEYG75K"/>
          <p:cNvPicPr>
            <a:picLocks noChangeAspect="1" noChangeArrowheads="1"/>
          </p:cNvPicPr>
          <p:nvPr/>
        </p:nvPicPr>
        <p:blipFill>
          <a:blip r:embed="rId3" cstate="print"/>
          <a:srcRect l="2423" r="3253"/>
          <a:stretch>
            <a:fillRect/>
          </a:stretch>
        </p:blipFill>
        <p:spPr bwMode="auto">
          <a:xfrm>
            <a:off x="4788024" y="2420888"/>
            <a:ext cx="4176464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998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l="-4000" t="5000" r="-9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3732" y="2420888"/>
            <a:ext cx="865653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cap="all" dirty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Всемирный день </a:t>
            </a:r>
            <a:endParaRPr lang="ru-RU" sz="6000" b="1" cap="all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6000" b="1" cap="all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здоровья</a:t>
            </a:r>
            <a:endParaRPr lang="ru-RU" sz="6000" b="1" cap="all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9285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76660"/>
            <a:ext cx="9324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Ч-5 </a:t>
            </a:r>
            <a:endParaRPr lang="ru-RU" sz="2400" b="1" dirty="0" smtClean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П35 </a:t>
            </a:r>
            <a:endParaRPr lang="ru-RU" sz="24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Письменский И.А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 Физическая культура : учебник для академического бакалавриата / </a:t>
            </a:r>
            <a:endParaRPr lang="ru-RU" sz="2400" b="1" dirty="0" smtClean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И.А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 Письменский,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Ю.Н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 Аллянов.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– </a:t>
            </a:r>
          </a:p>
          <a:p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М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 : </a:t>
            </a:r>
            <a:r>
              <a:rPr lang="ru-RU" sz="2400" b="1" dirty="0" err="1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Юрайт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, 2016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 - 493 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с.</a:t>
            </a:r>
          </a:p>
        </p:txBody>
      </p:sp>
      <p:pic>
        <p:nvPicPr>
          <p:cNvPr id="3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4625"/>
            <a:ext cx="1069221" cy="1080906"/>
          </a:xfrm>
          <a:prstGeom prst="rect">
            <a:avLst/>
          </a:prstGeom>
          <a:noFill/>
        </p:spPr>
      </p:pic>
      <p:sp>
        <p:nvSpPr>
          <p:cNvPr id="4" name="Горизонтальный свиток 3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2" descr="G:\скан Сыроватская\1 - 0017.tif"/>
          <p:cNvPicPr>
            <a:picLocks noChangeAspect="1" noChangeArrowheads="1"/>
          </p:cNvPicPr>
          <p:nvPr/>
        </p:nvPicPr>
        <p:blipFill>
          <a:blip r:embed="rId3" cstate="print"/>
          <a:srcRect l="4821" r="32499" b="28674"/>
          <a:stretch>
            <a:fillRect/>
          </a:stretch>
        </p:blipFill>
        <p:spPr bwMode="auto">
          <a:xfrm>
            <a:off x="6120680" y="2204864"/>
            <a:ext cx="2915816" cy="4328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07504" y="3487648"/>
            <a:ext cx="59766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учебнике изложены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общие теоретические 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 методические основы физического воспитания, а также новые современные научные данные в этой области, раскрыты вопросы сохранения </a:t>
            </a:r>
            <a:endParaRPr lang="ru-RU" sz="2400" b="1" dirty="0" smtClean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 укрепления 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здоровья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студентов</a:t>
            </a:r>
            <a:endParaRPr lang="ru-RU" sz="24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41265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ru-RU" alt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Питание</a:t>
            </a:r>
            <a:r>
              <a:rPr lang="ru-RU" alt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: умеренное, соответствующее физиологическим особенностям конкретного человека, информированность о качестве употребляемых </a:t>
            </a:r>
            <a:r>
              <a:rPr lang="ru-RU" alt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продуктов </a:t>
            </a:r>
            <a:endParaRPr lang="ru-RU" altLang="ru-RU" sz="2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0968"/>
            <a:ext cx="4320480" cy="2954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https://im0-tub-ru.yandex.net/i?id=86adc1d8073ddf405fc87fd7b8d23da3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49079"/>
            <a:ext cx="4320480" cy="2523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6578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742" y="70475"/>
            <a:ext cx="1044386" cy="1055801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находится в 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электронно-библиотечной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системе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«Знаниум»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3027724"/>
            <a:ext cx="6230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Проблема сохранения здоровья и увеличения продолжительности жизни является одной из самых важных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задач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, стоящих перед обществом. Одной из причин неблагополучного состояния здоровья человека является пренебрежительное отношение к своему здоровью,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неправильное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, неполноценное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питание </a:t>
            </a:r>
            <a:endParaRPr lang="ru-RU" sz="24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6512" y="992097"/>
            <a:ext cx="92525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Питание и здоровье</a:t>
            </a:r>
            <a:r>
              <a:rPr lang="ru-RU" sz="20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: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учебное пособие для студентов по спецкурсу «Питание и здоровье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»</a:t>
            </a:r>
            <a:r>
              <a:rPr lang="ru-RU" sz="20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/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Ф.Н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 Зименкова. </a:t>
            </a:r>
            <a:r>
              <a:rPr lang="ru-RU" sz="20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-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М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 : Прометей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, 2016. - 168 с. </a:t>
            </a:r>
            <a:endParaRPr lang="ru-RU" sz="2400" b="1" dirty="0" smtClean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ISBN 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978-5-9907123-8-6 - Режим доступа: http://znanium.com/catalog/product/557072</a:t>
            </a:r>
          </a:p>
        </p:txBody>
      </p:sp>
      <p:pic>
        <p:nvPicPr>
          <p:cNvPr id="3076" name="Picture 4" descr="http://znanium.com/images/0557/5570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913507"/>
            <a:ext cx="2771800" cy="3811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487229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188640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7045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Хороший сон: спать лучше в прохладной комнате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при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температуре 17-18 </a:t>
            </a:r>
            <a:r>
              <a:rPr lang="en-US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°C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,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это способствует сохранению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молодости. Дело в том, что и от температуры окружающей среды зависят обмен веществ в организме и проявление возрастных особенностей</a:t>
            </a:r>
            <a:endParaRPr lang="ru-RU" sz="2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74752"/>
            <a:ext cx="3888432" cy="2923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87"/>
          <a:stretch/>
        </p:blipFill>
        <p:spPr bwMode="auto">
          <a:xfrm>
            <a:off x="4718648" y="3374752"/>
            <a:ext cx="4101823" cy="2923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485860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alt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Гигиена </a:t>
            </a:r>
            <a:r>
              <a:rPr lang="ru-RU" alt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организма: соблюдение правил личной и общественной </a:t>
            </a:r>
            <a:r>
              <a:rPr lang="ru-RU" alt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гигиены</a:t>
            </a:r>
            <a:endParaRPr lang="ru-RU" sz="2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8" descr="1303898070_ath0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196752"/>
            <a:ext cx="3851898" cy="2969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9" descr="sicakta-rahat-uyumanin-yollari-uyumak-uyku-sicak-hava-12130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268760"/>
            <a:ext cx="3528392" cy="2777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7" descr="248520100303085949280"/>
          <p:cNvPicPr>
            <a:picLocks noChangeAspect="1" noChangeArrowheads="1"/>
          </p:cNvPicPr>
          <p:nvPr/>
        </p:nvPicPr>
        <p:blipFill>
          <a:blip r:embed="rId4" cstate="print"/>
          <a:srcRect l="9152" t="-874" r="21066"/>
          <a:stretch>
            <a:fillRect/>
          </a:stretch>
        </p:blipFill>
        <p:spPr bwMode="auto">
          <a:xfrm>
            <a:off x="2735732" y="4040334"/>
            <a:ext cx="3672537" cy="2629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148771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254" y="44624"/>
            <a:ext cx="1044386" cy="1055801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статья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124744"/>
            <a:ext cx="9144000" cy="2060848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Александрова Е. Азбука здоровья по Шаталовой. </a:t>
            </a:r>
          </a:p>
          <a:p>
            <a: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Не бояться ни жары </a:t>
            </a:r>
          </a:p>
          <a:p>
            <a: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 ни холода / Е. Александрова //</a:t>
            </a:r>
          </a:p>
          <a:p>
            <a: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Физкультура и спорт. – 2014. –</a:t>
            </a:r>
          </a:p>
          <a:p>
            <a: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№9. – С. 18-19</a:t>
            </a:r>
            <a:endParaRPr lang="ru-RU" sz="24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Picture 2" descr="C:\Users\trufanova_in\Desktop\скан Труфанова\1 - 0069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601" b="12763"/>
          <a:stretch/>
        </p:blipFill>
        <p:spPr bwMode="auto">
          <a:xfrm>
            <a:off x="5868145" y="1662735"/>
            <a:ext cx="3096344" cy="3914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 3"/>
          <p:cNvSpPr txBox="1">
            <a:spLocks/>
          </p:cNvSpPr>
          <p:nvPr/>
        </p:nvSpPr>
        <p:spPr>
          <a:xfrm>
            <a:off x="0" y="3212976"/>
            <a:ext cx="5868144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На страницах статьи рассказывается о том, как с помощью всевозможных средств закаливания приобрести отменное здоровье, </a:t>
            </a: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высокую работоспособность, превосходный жизненный тонус</a:t>
            </a:r>
            <a:endParaRPr lang="ru-RU" sz="24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43" r="2281"/>
          <a:stretch>
            <a:fillRect/>
          </a:stretch>
        </p:blipFill>
        <p:spPr bwMode="auto">
          <a:xfrm>
            <a:off x="5940152" y="2473796"/>
            <a:ext cx="3096344" cy="4195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88991"/>
            <a:ext cx="4104456" cy="2829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Закаливание - одна из форм укрепления здоровья человека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230251" cy="2821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717"/>
          <a:stretch/>
        </p:blipFill>
        <p:spPr bwMode="auto">
          <a:xfrm>
            <a:off x="2486980" y="3789040"/>
            <a:ext cx="417004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9427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5796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Ч-5 </a:t>
            </a:r>
            <a:endParaRPr lang="ru-RU" sz="2400" b="1" dirty="0" smtClean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Л24 </a:t>
            </a:r>
            <a:endParaRPr lang="ru-RU" sz="24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Лаптев А.П. Закаливайтесь на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здоровье / </a:t>
            </a:r>
          </a:p>
          <a:p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А.П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 Лаптев.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– М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.: Медицина, </a:t>
            </a:r>
            <a:endParaRPr lang="ru-RU" sz="2400" b="1" dirty="0" smtClean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1991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 - 160 с. </a:t>
            </a:r>
          </a:p>
        </p:txBody>
      </p:sp>
      <p:pic>
        <p:nvPicPr>
          <p:cNvPr id="3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254" y="44624"/>
            <a:ext cx="1044386" cy="1055801"/>
          </a:xfrm>
          <a:prstGeom prst="rect">
            <a:avLst/>
          </a:prstGeom>
          <a:noFill/>
        </p:spPr>
      </p:pic>
      <p:sp>
        <p:nvSpPr>
          <p:cNvPr id="4" name="Горизонтальный свиток 3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2" descr="C:\Users\trufanova_in\Desktop\скан Труфанова\1 - 0009.tif"/>
          <p:cNvPicPr>
            <a:picLocks noGrp="1"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9" t="292" r="41086" b="33269"/>
          <a:stretch/>
        </p:blipFill>
        <p:spPr bwMode="auto">
          <a:xfrm>
            <a:off x="5940152" y="2216845"/>
            <a:ext cx="2952328" cy="4380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3140968"/>
            <a:ext cx="57606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книге рассказывается о том, как с помощью всевозможных средств закаливания (воздушных и солнечных ванн, водных процедур, банного жара, зимних купаний) приобрести отменное здоровье, </a:t>
            </a:r>
            <a:endParaRPr lang="ru-RU" sz="2400" b="1" dirty="0" smtClean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высокую 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работоспособность, превосходный жизненный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тонус</a:t>
            </a:r>
            <a:endParaRPr lang="ru-RU" sz="24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68861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Работа – важный элемент здорового образа жизни. Найдите подходящую для себя работу, которая будет вам в радость. Как утверждают ученые, это поможет выглядеть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моложе</a:t>
            </a:r>
            <a:endParaRPr lang="ru-RU" sz="2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93" y="2348880"/>
            <a:ext cx="6425814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804308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Д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ольше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сохранить молодость помогут любовь и нежность, поэтому найдите себе пару. Укреплению иммунной системы способствует гормон счастья (эндорфин), который вырабатывается в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организме,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когда человек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влюблен</a:t>
            </a:r>
            <a:endParaRPr lang="ru-RU" sz="2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56" y="2677656"/>
            <a:ext cx="7164288" cy="4029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03859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692696"/>
            <a:ext cx="9324528" cy="1196752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Р </a:t>
            </a:r>
          </a:p>
          <a:p>
            <a: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С28</a:t>
            </a:r>
          </a:p>
          <a:p>
            <a: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Секреты здоровья: малая домашняя энциклопедия. – Саранск: Мордовское книжное изд-во, </a:t>
            </a:r>
          </a:p>
          <a:p>
            <a: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1994. - 416 с.</a:t>
            </a:r>
            <a:endParaRPr lang="ru-RU" sz="24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667684"/>
            <a:ext cx="58681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Чтобы помочь себе сохранить здоровье, грамотно оказать элементарную медицинскую помощь или умело выполнить предписание врача, вам следует иметь в доме книгу «Секреты здоровья». Заглянув в которую вы узнаете, как много полезного может дать чужой опыт, собранный по крупицам</a:t>
            </a:r>
          </a:p>
        </p:txBody>
      </p:sp>
      <p:pic>
        <p:nvPicPr>
          <p:cNvPr id="4" name="Picture 2" descr="C:\Users\trufanova_in\Desktop\скан Труфанова\1 - 0002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2205" b="31371"/>
          <a:stretch/>
        </p:blipFill>
        <p:spPr bwMode="auto">
          <a:xfrm>
            <a:off x="5868144" y="2312030"/>
            <a:ext cx="3110641" cy="4443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4624"/>
            <a:ext cx="971600" cy="982219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1403648" y="116632"/>
            <a:ext cx="7524328" cy="7647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находится в 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Библиотечном фонде Белгородского ГАУ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ru-RU" alt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Отказ </a:t>
            </a:r>
            <a:r>
              <a:rPr lang="ru-RU" alt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от вредных привычек: курения, употребления психоактивных  веществ, употребления </a:t>
            </a:r>
            <a:r>
              <a:rPr lang="ru-RU" alt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алкоголя </a:t>
            </a:r>
            <a:endParaRPr lang="ru-RU" altLang="ru-RU" sz="2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66" y="1916832"/>
            <a:ext cx="7893669" cy="44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797174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9301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Р11 </a:t>
            </a:r>
            <a:endParaRPr lang="ru-RU" sz="2400" b="1" dirty="0" smtClean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С24</a:t>
            </a:r>
            <a:endParaRPr lang="ru-RU" sz="24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Свищёва Т.Я. Полюбил табак – впереди рак. Как бросить курить/ Т.Я. Свищёва.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–</a:t>
            </a:r>
          </a:p>
          <a:p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СПб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.: ДИЛЯ, 2004. – 368 с. </a:t>
            </a:r>
          </a:p>
        </p:txBody>
      </p:sp>
      <p:pic>
        <p:nvPicPr>
          <p:cNvPr id="3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246" y="44624"/>
            <a:ext cx="1044386" cy="1055801"/>
          </a:xfrm>
          <a:prstGeom prst="rect">
            <a:avLst/>
          </a:prstGeom>
          <a:noFill/>
        </p:spPr>
      </p:pic>
      <p:sp>
        <p:nvSpPr>
          <p:cNvPr id="4" name="Горизонтальный свиток 3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2" descr="C:\Users\trufanova_in\Desktop\скан Труфанова\1 - 0021.tif"/>
          <p:cNvPicPr>
            <a:picLocks noGrp="1"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63" r="38349" b="32685"/>
          <a:stretch/>
        </p:blipFill>
        <p:spPr bwMode="auto">
          <a:xfrm>
            <a:off x="6156176" y="2348880"/>
            <a:ext cx="2880320" cy="4220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72008" y="3037016"/>
            <a:ext cx="63001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Алкоголизм, курение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, 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наркомания </a:t>
            </a:r>
            <a:r>
              <a:rPr lang="ru-RU" sz="20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–</a:t>
            </a:r>
            <a:r>
              <a:rPr lang="ru-RU" sz="24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это важные вторичные факторы, способствующие развитию таких неизлечимых болезней, как рак, сердечно - сосудистые заболевания, диабет, импотенция, бесплодие и особенно СПИД. При этом алкоголизм и наркомания считаются наиболее </a:t>
            </a: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опасными</a:t>
            </a:r>
            <a:endParaRPr lang="ru-RU" sz="24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53189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alt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На физиологическое состояние человека большое влияние оказывает его психоэмоциональное состояние, которое зависит, в свою очередь, от его ментальных </a:t>
            </a:r>
            <a:r>
              <a:rPr lang="ru-RU" alt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установок</a:t>
            </a:r>
            <a:endParaRPr lang="ru-RU" altLang="ru-RU" sz="2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972" y="2239052"/>
            <a:ext cx="6152372" cy="4430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762960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alt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Интеллектуальное </a:t>
            </a:r>
            <a:r>
              <a:rPr lang="ru-RU" alt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самочувствие: способность человека узнавать </a:t>
            </a:r>
            <a:endParaRPr lang="ru-RU" altLang="ru-RU" sz="2800" b="1" dirty="0" smtClean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marL="457200" indent="-457200" algn="ctr"/>
            <a:r>
              <a:rPr lang="ru-RU" alt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 </a:t>
            </a:r>
            <a:r>
              <a:rPr lang="ru-RU" alt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использовать новую информацию </a:t>
            </a:r>
            <a:endParaRPr lang="ru-RU" altLang="ru-RU" sz="2800" b="1" dirty="0" smtClean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marL="457200" indent="-457200" algn="ctr"/>
            <a:r>
              <a:rPr lang="ru-RU" alt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для </a:t>
            </a:r>
            <a:r>
              <a:rPr lang="ru-RU" alt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оптимальных действий </a:t>
            </a:r>
            <a:endParaRPr lang="ru-RU" altLang="ru-RU" sz="2800" b="1" dirty="0" smtClean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marL="457200" indent="-457200" algn="ctr"/>
            <a:r>
              <a:rPr lang="ru-RU" alt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</a:t>
            </a:r>
            <a:r>
              <a:rPr lang="ru-RU" alt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новых </a:t>
            </a:r>
            <a:r>
              <a:rPr lang="ru-RU" alt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обстоятельствах </a:t>
            </a:r>
            <a:endParaRPr lang="ru-RU" sz="2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929" r="15639"/>
          <a:stretch/>
        </p:blipFill>
        <p:spPr bwMode="auto">
          <a:xfrm>
            <a:off x="1979712" y="2356326"/>
            <a:ext cx="5184576" cy="4233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5235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254" y="44624"/>
            <a:ext cx="1044386" cy="1055801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статья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008112"/>
            <a:ext cx="9324528" cy="1340768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Уткина И. Можно ли стареть со вкусом / И. Уткина// Физкультура и спорт. – 2015. – </a:t>
            </a:r>
          </a:p>
          <a:p>
            <a: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№3. – С. 26-27</a:t>
            </a:r>
            <a:endParaRPr lang="ru-RU" sz="24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0" y="2564904"/>
            <a:ext cx="5868144" cy="3744416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Скандинавская ходьба – это вид физической активности, представляющий собой определенную методику ходьбы с использованием палок.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На организм данный вид ходьбы воздействует комплексно: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повышает выносливость, снижает стресс, помогает справиться с депрессией </a:t>
            </a:r>
            <a:endParaRPr lang="ru-RU" sz="24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Picture 2" descr="C:\Users\trufanova_in\Desktop\скан Труфанова\1 - 0065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30" t="1029" r="4830" b="11806"/>
          <a:stretch/>
        </p:blipFill>
        <p:spPr bwMode="auto">
          <a:xfrm>
            <a:off x="6012160" y="1556792"/>
            <a:ext cx="2983420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46"/>
          <a:stretch>
            <a:fillRect/>
          </a:stretch>
        </p:blipFill>
        <p:spPr bwMode="auto">
          <a:xfrm>
            <a:off x="5940152" y="2420888"/>
            <a:ext cx="3094988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ru-RU" alt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Духовное </a:t>
            </a:r>
            <a:r>
              <a:rPr lang="ru-RU" alt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самочувствие: способность устанавливать действительно значимые, конструктивные жизненные цели и стремиться к </a:t>
            </a:r>
            <a:r>
              <a:rPr lang="ru-RU" alt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ним</a:t>
            </a:r>
            <a:endParaRPr lang="ru-RU" altLang="ru-RU" sz="2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38793"/>
            <a:ext cx="6840760" cy="4868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891031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48680"/>
            <a:ext cx="9144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Каждый человек должен осознать, что </a:t>
            </a:r>
            <a:r>
              <a:rPr lang="ru-RU" sz="4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его </a:t>
            </a:r>
          </a:p>
          <a:p>
            <a:pPr algn="ctr"/>
            <a:r>
              <a:rPr lang="ru-RU" sz="4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здоровье и </a:t>
            </a:r>
            <a:r>
              <a:rPr lang="ru-RU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жизнь – </a:t>
            </a:r>
            <a:endParaRPr lang="ru-RU" sz="4400" b="1" dirty="0" smtClean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4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это </a:t>
            </a:r>
            <a:r>
              <a:rPr lang="ru-RU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то, что он получил </a:t>
            </a:r>
            <a:endParaRPr lang="ru-RU" sz="4400" b="1" dirty="0" smtClean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4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от </a:t>
            </a:r>
            <a:r>
              <a:rPr lang="ru-RU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прошлых поколений, </a:t>
            </a:r>
            <a:endParaRPr lang="ru-RU" sz="4400" b="1" dirty="0" smtClean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4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и </a:t>
            </a:r>
            <a:r>
              <a:rPr lang="ru-RU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то, что он спустя время должен </a:t>
            </a:r>
            <a:r>
              <a:rPr lang="ru-RU" sz="4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передать</a:t>
            </a:r>
          </a:p>
          <a:p>
            <a:pPr algn="ctr"/>
            <a:r>
              <a:rPr lang="ru-RU" sz="4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грядущим </a:t>
            </a:r>
            <a:r>
              <a:rPr lang="ru-RU" sz="4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поколениям</a:t>
            </a:r>
            <a:endParaRPr lang="ru-RU" sz="44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23869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4946" y="3244334"/>
            <a:ext cx="3690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!</a:t>
            </a:r>
            <a:endParaRPr lang="ru-RU" sz="40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75656" y="1916832"/>
            <a:ext cx="6192688" cy="3240360"/>
          </a:xfrm>
          <a:prstGeom prst="roundRect">
            <a:avLst/>
          </a:prstGeom>
          <a:solidFill>
            <a:schemeClr val="bg1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6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Быть здоровым – ЗДОРОВО! </a:t>
            </a:r>
            <a:endParaRPr lang="ru-RU" sz="4600" dirty="0"/>
          </a:p>
        </p:txBody>
      </p:sp>
    </p:spTree>
    <p:extLst>
      <p:ext uri="{BB962C8B-B14F-4D97-AF65-F5344CB8AC3E}">
        <p14:creationId xmlns="" xmlns:p14="http://schemas.microsoft.com/office/powerpoint/2010/main" val="4153712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4008" y="777969"/>
            <a:ext cx="41846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000" b="1" cap="all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7 апреля </a:t>
            </a:r>
            <a:br>
              <a:rPr lang="ru-RU" sz="5000" b="1" cap="all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</a:br>
            <a:r>
              <a:rPr lang="ru-RU" sz="5000" b="1" cap="all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1948 года </a:t>
            </a:r>
          </a:p>
        </p:txBody>
      </p:sp>
      <p:pic>
        <p:nvPicPr>
          <p:cNvPr id="3" name="Picture 2" descr="Картинка 5 из 12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7018" y="1041"/>
            <a:ext cx="3244055" cy="31850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5" descr="C:\Documents and Settings\Admin\Рабочий стол\День здоровья\55623040_VOZ.jpg"/>
          <p:cNvPicPr>
            <a:picLocks noChangeAspect="1" noChangeArrowheads="1"/>
          </p:cNvPicPr>
          <p:nvPr/>
        </p:nvPicPr>
        <p:blipFill>
          <a:blip r:embed="rId3" cstate="print"/>
          <a:srcRect l="10000" r="13749" b="1666"/>
          <a:stretch>
            <a:fillRect/>
          </a:stretch>
        </p:blipFill>
        <p:spPr bwMode="auto">
          <a:xfrm>
            <a:off x="5796136" y="3267039"/>
            <a:ext cx="3177816" cy="3143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3068960"/>
            <a:ext cx="60121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День создания Всемирной</a:t>
            </a:r>
          </a:p>
          <a:p>
            <a:pPr algn="ctr"/>
            <a:r>
              <a:rPr lang="ru-RU" sz="2800" b="1" cap="all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организации здравоохранения </a:t>
            </a:r>
            <a:r>
              <a:rPr lang="ru-RU" sz="2800" b="1" cap="all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(</a:t>
            </a:r>
            <a:r>
              <a:rPr lang="ru-RU" sz="2800" b="1" cap="all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ВОЗ</a:t>
            </a:r>
            <a:r>
              <a:rPr lang="ru-RU" sz="2800" b="1" cap="all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), </a:t>
            </a:r>
            <a:r>
              <a:rPr lang="ru-RU" sz="2800" b="1" cap="all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поэтому именно в эту дату, отмечается </a:t>
            </a:r>
          </a:p>
          <a:p>
            <a:pPr algn="ctr"/>
            <a:r>
              <a:rPr lang="ru-RU" sz="2800" b="1" cap="all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Всемирный день здоровья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Всемирный день здоровья – это глобальная кампания, которая направлена на привлечение внимания каждого жителя нашей планеты к проблемам здоровья и здравоохранения</a:t>
            </a:r>
            <a:endParaRPr lang="ru-RU" sz="2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Picture 1" descr="C:\Users\SergKS\Downloads\img-03-15042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3748" y="2285362"/>
            <a:ext cx="4536504" cy="4383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Documents and Settings\Admin\Рабочий стол\День здоровья\46e139b69a59.gif"/>
          <p:cNvPicPr>
            <a:picLocks noChangeAspect="1" noChangeArrowheads="1" noCrop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484803" y="2924945"/>
            <a:ext cx="4174395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62068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ВОЗ посвящает каждый ежегодный Всемирный день здоровья каким-либо темам и проводит различные пропагандистские мероприятия, как в этот день, так и длительное время после 7 апреля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8729" y="0"/>
            <a:ext cx="844654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800" b="1" cap="all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anose="02050604050505020204" pitchFamily="18" charset="0"/>
              </a:rPr>
              <a:t>Всемирный день здоровья</a:t>
            </a:r>
          </a:p>
        </p:txBody>
      </p:sp>
    </p:spTree>
    <p:extLst>
      <p:ext uri="{BB962C8B-B14F-4D97-AF65-F5344CB8AC3E}">
        <p14:creationId xmlns="" xmlns:p14="http://schemas.microsoft.com/office/powerpoint/2010/main" val="2155131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2009 году главной темой Всемирного дня здоровья стала безопасность медицинских учреждений и готовность работников здравоохранения оказывать помощь людям, пострадавшим в чрезвычайных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ситуациях </a:t>
            </a:r>
            <a:endParaRPr lang="ru-RU" sz="28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2" descr="C:\Users\SergKS\Downloads\wh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348880"/>
            <a:ext cx="4786346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SergKS\Downloads\news31102011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717032"/>
            <a:ext cx="3816424" cy="2879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9586122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1760</TotalTime>
  <Words>2016</Words>
  <Application>Microsoft Office PowerPoint</Application>
  <PresentationFormat>Экран (4:3)</PresentationFormat>
  <Paragraphs>225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«Я здоровье сберегу, сам себе я помогу»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Быть здоровым - значит быть счастливым</dc:title>
  <dc:creator>Лисавцова НА</dc:creator>
  <cp:lastModifiedBy>krisanova_tn</cp:lastModifiedBy>
  <cp:revision>231</cp:revision>
  <dcterms:modified xsi:type="dcterms:W3CDTF">2019-04-18T06:08:05Z</dcterms:modified>
</cp:coreProperties>
</file>